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4" r:id="rId4"/>
    <p:sldId id="265" r:id="rId5"/>
    <p:sldId id="270" r:id="rId6"/>
    <p:sldId id="257" r:id="rId7"/>
    <p:sldId id="263" r:id="rId8"/>
    <p:sldId id="260" r:id="rId9"/>
    <p:sldId id="266" r:id="rId10"/>
    <p:sldId id="267" r:id="rId11"/>
    <p:sldId id="275" r:id="rId12"/>
    <p:sldId id="262" r:id="rId13"/>
    <p:sldId id="256" r:id="rId14"/>
    <p:sldId id="276" r:id="rId15"/>
    <p:sldId id="261" r:id="rId16"/>
    <p:sldId id="274" r:id="rId17"/>
    <p:sldId id="268" r:id="rId18"/>
    <p:sldId id="277" r:id="rId19"/>
    <p:sldId id="27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972ABEE-92D7-4BE9-BF32-AE6F9B1B4D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AEAD3422-B455-4C16-8492-6324EF5652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7D549F13-A2DB-465C-A3B1-36349091CBBC}"/>
              </a:ext>
            </a:extLst>
          </p:cNvPr>
          <p:cNvSpPr>
            <a:spLocks noGrp="1"/>
          </p:cNvSpPr>
          <p:nvPr>
            <p:ph type="dt" sz="half" idx="10"/>
          </p:nvPr>
        </p:nvSpPr>
        <p:spPr/>
        <p:txBody>
          <a:bodyPr/>
          <a:lstStyle/>
          <a:p>
            <a:fld id="{60AE4FE6-2FA4-4D5F-A692-8FDD672F9022}" type="datetimeFigureOut">
              <a:rPr lang="en-US" smtClean="0"/>
              <a:t>5/25/2019</a:t>
            </a:fld>
            <a:endParaRPr lang="en-US" dirty="0"/>
          </a:p>
        </p:txBody>
      </p:sp>
      <p:sp>
        <p:nvSpPr>
          <p:cNvPr id="5" name="Footer Placeholder 4">
            <a:extLst>
              <a:ext uri="{FF2B5EF4-FFF2-40B4-BE49-F238E27FC236}">
                <a16:creationId xmlns="" xmlns:a16="http://schemas.microsoft.com/office/drawing/2014/main" id="{3F373D74-FFC7-4C14-BFEC-51814EAC7C4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EF9261CC-3FBD-4922-AB27-D7D6D7940BD0}"/>
              </a:ext>
            </a:extLst>
          </p:cNvPr>
          <p:cNvSpPr>
            <a:spLocks noGrp="1"/>
          </p:cNvSpPr>
          <p:nvPr>
            <p:ph type="sldNum" sz="quarter" idx="12"/>
          </p:nvPr>
        </p:nvSpPr>
        <p:spPr/>
        <p:txBody>
          <a:bodyPr/>
          <a:lstStyle/>
          <a:p>
            <a:fld id="{8C59535D-D410-45AE-946B-EF4CD24EDE8D}" type="slidenum">
              <a:rPr lang="en-US" smtClean="0"/>
              <a:t>‹#›</a:t>
            </a:fld>
            <a:endParaRPr lang="en-US" dirty="0"/>
          </a:p>
        </p:txBody>
      </p:sp>
    </p:spTree>
    <p:extLst>
      <p:ext uri="{BB962C8B-B14F-4D97-AF65-F5344CB8AC3E}">
        <p14:creationId xmlns:p14="http://schemas.microsoft.com/office/powerpoint/2010/main" val="277009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899452-141A-47B3-A2D6-A67D5B9176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B700C9C9-EF82-4663-A5D9-135C7CDD7D0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A300D9A-01B3-4D22-B1F2-773F00EE8515}"/>
              </a:ext>
            </a:extLst>
          </p:cNvPr>
          <p:cNvSpPr>
            <a:spLocks noGrp="1"/>
          </p:cNvSpPr>
          <p:nvPr>
            <p:ph type="dt" sz="half" idx="10"/>
          </p:nvPr>
        </p:nvSpPr>
        <p:spPr/>
        <p:txBody>
          <a:bodyPr/>
          <a:lstStyle/>
          <a:p>
            <a:fld id="{60AE4FE6-2FA4-4D5F-A692-8FDD672F9022}" type="datetimeFigureOut">
              <a:rPr lang="en-US" smtClean="0"/>
              <a:t>5/25/2019</a:t>
            </a:fld>
            <a:endParaRPr lang="en-US" dirty="0"/>
          </a:p>
        </p:txBody>
      </p:sp>
      <p:sp>
        <p:nvSpPr>
          <p:cNvPr id="5" name="Footer Placeholder 4">
            <a:extLst>
              <a:ext uri="{FF2B5EF4-FFF2-40B4-BE49-F238E27FC236}">
                <a16:creationId xmlns="" xmlns:a16="http://schemas.microsoft.com/office/drawing/2014/main" id="{4CCEC5C0-8032-44C4-ABD8-B120ECD69DF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DD831D33-3DD8-461C-AA89-7C318FA462C5}"/>
              </a:ext>
            </a:extLst>
          </p:cNvPr>
          <p:cNvSpPr>
            <a:spLocks noGrp="1"/>
          </p:cNvSpPr>
          <p:nvPr>
            <p:ph type="sldNum" sz="quarter" idx="12"/>
          </p:nvPr>
        </p:nvSpPr>
        <p:spPr/>
        <p:txBody>
          <a:bodyPr/>
          <a:lstStyle/>
          <a:p>
            <a:fld id="{8C59535D-D410-45AE-946B-EF4CD24EDE8D}" type="slidenum">
              <a:rPr lang="en-US" smtClean="0"/>
              <a:t>‹#›</a:t>
            </a:fld>
            <a:endParaRPr lang="en-US" dirty="0"/>
          </a:p>
        </p:txBody>
      </p:sp>
    </p:spTree>
    <p:extLst>
      <p:ext uri="{BB962C8B-B14F-4D97-AF65-F5344CB8AC3E}">
        <p14:creationId xmlns:p14="http://schemas.microsoft.com/office/powerpoint/2010/main" val="93580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17B562-A393-4538-8CFF-2A109C3B76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22743C6D-0415-44A0-AEB2-EC39469D13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E3BED9FA-D0BF-45FC-812F-68C43C9CD38A}"/>
              </a:ext>
            </a:extLst>
          </p:cNvPr>
          <p:cNvSpPr>
            <a:spLocks noGrp="1"/>
          </p:cNvSpPr>
          <p:nvPr>
            <p:ph type="dt" sz="half" idx="10"/>
          </p:nvPr>
        </p:nvSpPr>
        <p:spPr/>
        <p:txBody>
          <a:bodyPr/>
          <a:lstStyle/>
          <a:p>
            <a:fld id="{60AE4FE6-2FA4-4D5F-A692-8FDD672F9022}" type="datetimeFigureOut">
              <a:rPr lang="en-US" smtClean="0"/>
              <a:t>5/25/2019</a:t>
            </a:fld>
            <a:endParaRPr lang="en-US" dirty="0"/>
          </a:p>
        </p:txBody>
      </p:sp>
      <p:sp>
        <p:nvSpPr>
          <p:cNvPr id="5" name="Footer Placeholder 4">
            <a:extLst>
              <a:ext uri="{FF2B5EF4-FFF2-40B4-BE49-F238E27FC236}">
                <a16:creationId xmlns="" xmlns:a16="http://schemas.microsoft.com/office/drawing/2014/main" id="{D45E7F85-80E2-4840-ACA1-16916BB74B4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7E81E205-817C-43F0-8D90-1AD57F2BE7D9}"/>
              </a:ext>
            </a:extLst>
          </p:cNvPr>
          <p:cNvSpPr>
            <a:spLocks noGrp="1"/>
          </p:cNvSpPr>
          <p:nvPr>
            <p:ph type="sldNum" sz="quarter" idx="12"/>
          </p:nvPr>
        </p:nvSpPr>
        <p:spPr/>
        <p:txBody>
          <a:bodyPr/>
          <a:lstStyle/>
          <a:p>
            <a:fld id="{8C59535D-D410-45AE-946B-EF4CD24EDE8D}" type="slidenum">
              <a:rPr lang="en-US" smtClean="0"/>
              <a:t>‹#›</a:t>
            </a:fld>
            <a:endParaRPr lang="en-US" dirty="0"/>
          </a:p>
        </p:txBody>
      </p:sp>
    </p:spTree>
    <p:extLst>
      <p:ext uri="{BB962C8B-B14F-4D97-AF65-F5344CB8AC3E}">
        <p14:creationId xmlns:p14="http://schemas.microsoft.com/office/powerpoint/2010/main" val="618917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1781C0-DC0B-42D9-BF02-EB91C90DB7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4E96B40E-A45B-4A3E-A0A3-86AD2AF09DF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E0F30C23-40FD-4712-B5F9-2ABFC21A0F5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0309014B-D9F4-4A62-9DE2-59665FCE1314}"/>
              </a:ext>
            </a:extLst>
          </p:cNvPr>
          <p:cNvSpPr>
            <a:spLocks noGrp="1"/>
          </p:cNvSpPr>
          <p:nvPr>
            <p:ph type="dt" sz="half" idx="10"/>
          </p:nvPr>
        </p:nvSpPr>
        <p:spPr/>
        <p:txBody>
          <a:bodyPr/>
          <a:lstStyle/>
          <a:p>
            <a:fld id="{60AE4FE6-2FA4-4D5F-A692-8FDD672F9022}" type="datetimeFigureOut">
              <a:rPr lang="en-US" smtClean="0"/>
              <a:t>5/25/2019</a:t>
            </a:fld>
            <a:endParaRPr lang="en-US" dirty="0"/>
          </a:p>
        </p:txBody>
      </p:sp>
      <p:sp>
        <p:nvSpPr>
          <p:cNvPr id="6" name="Footer Placeholder 5">
            <a:extLst>
              <a:ext uri="{FF2B5EF4-FFF2-40B4-BE49-F238E27FC236}">
                <a16:creationId xmlns="" xmlns:a16="http://schemas.microsoft.com/office/drawing/2014/main" id="{8DC844C6-4759-4B16-A4FE-B159A757432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3E79009B-B1D9-44A5-A39A-8BF655781292}"/>
              </a:ext>
            </a:extLst>
          </p:cNvPr>
          <p:cNvSpPr>
            <a:spLocks noGrp="1"/>
          </p:cNvSpPr>
          <p:nvPr>
            <p:ph type="sldNum" sz="quarter" idx="12"/>
          </p:nvPr>
        </p:nvSpPr>
        <p:spPr/>
        <p:txBody>
          <a:bodyPr/>
          <a:lstStyle/>
          <a:p>
            <a:fld id="{8C59535D-D410-45AE-946B-EF4CD24EDE8D}" type="slidenum">
              <a:rPr lang="en-US" smtClean="0"/>
              <a:t>‹#›</a:t>
            </a:fld>
            <a:endParaRPr lang="en-US" dirty="0"/>
          </a:p>
        </p:txBody>
      </p:sp>
    </p:spTree>
    <p:extLst>
      <p:ext uri="{BB962C8B-B14F-4D97-AF65-F5344CB8AC3E}">
        <p14:creationId xmlns:p14="http://schemas.microsoft.com/office/powerpoint/2010/main" val="2575975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28F5C6-CEFB-4163-81FD-0CA219C43F0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277EE100-D657-4797-9948-9D6AAE1DE9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8DA51A3D-69FE-451B-AB68-76AC9CEE73A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7613D8B8-CBFD-4029-929D-F68D9AED32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7398FEC8-9FDE-4A48-9489-DCCAE5459F6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8B845D0E-B379-4133-A0DD-C46E0675CC35}"/>
              </a:ext>
            </a:extLst>
          </p:cNvPr>
          <p:cNvSpPr>
            <a:spLocks noGrp="1"/>
          </p:cNvSpPr>
          <p:nvPr>
            <p:ph type="dt" sz="half" idx="10"/>
          </p:nvPr>
        </p:nvSpPr>
        <p:spPr/>
        <p:txBody>
          <a:bodyPr/>
          <a:lstStyle/>
          <a:p>
            <a:fld id="{60AE4FE6-2FA4-4D5F-A692-8FDD672F9022}" type="datetimeFigureOut">
              <a:rPr lang="en-US" smtClean="0"/>
              <a:t>5/25/2019</a:t>
            </a:fld>
            <a:endParaRPr lang="en-US" dirty="0"/>
          </a:p>
        </p:txBody>
      </p:sp>
      <p:sp>
        <p:nvSpPr>
          <p:cNvPr id="8" name="Footer Placeholder 7">
            <a:extLst>
              <a:ext uri="{FF2B5EF4-FFF2-40B4-BE49-F238E27FC236}">
                <a16:creationId xmlns="" xmlns:a16="http://schemas.microsoft.com/office/drawing/2014/main" id="{09D0A455-A74C-433B-9C1C-093ED26CA8A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 xmlns:a16="http://schemas.microsoft.com/office/drawing/2014/main" id="{2821FDD4-17A3-4EB7-B16F-7CE47A61C01E}"/>
              </a:ext>
            </a:extLst>
          </p:cNvPr>
          <p:cNvSpPr>
            <a:spLocks noGrp="1"/>
          </p:cNvSpPr>
          <p:nvPr>
            <p:ph type="sldNum" sz="quarter" idx="12"/>
          </p:nvPr>
        </p:nvSpPr>
        <p:spPr/>
        <p:txBody>
          <a:bodyPr/>
          <a:lstStyle/>
          <a:p>
            <a:fld id="{8C59535D-D410-45AE-946B-EF4CD24EDE8D}" type="slidenum">
              <a:rPr lang="en-US" smtClean="0"/>
              <a:t>‹#›</a:t>
            </a:fld>
            <a:endParaRPr lang="en-US" dirty="0"/>
          </a:p>
        </p:txBody>
      </p:sp>
    </p:spTree>
    <p:extLst>
      <p:ext uri="{BB962C8B-B14F-4D97-AF65-F5344CB8AC3E}">
        <p14:creationId xmlns:p14="http://schemas.microsoft.com/office/powerpoint/2010/main" val="3626576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C422F11-791A-47BF-8B77-AE6396C8C8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01238B09-4D05-4113-A355-8AA160882547}"/>
              </a:ext>
            </a:extLst>
          </p:cNvPr>
          <p:cNvSpPr>
            <a:spLocks noGrp="1"/>
          </p:cNvSpPr>
          <p:nvPr>
            <p:ph type="dt" sz="half" idx="10"/>
          </p:nvPr>
        </p:nvSpPr>
        <p:spPr/>
        <p:txBody>
          <a:bodyPr/>
          <a:lstStyle/>
          <a:p>
            <a:fld id="{60AE4FE6-2FA4-4D5F-A692-8FDD672F9022}" type="datetimeFigureOut">
              <a:rPr lang="en-US" smtClean="0"/>
              <a:t>5/25/2019</a:t>
            </a:fld>
            <a:endParaRPr lang="en-US" dirty="0"/>
          </a:p>
        </p:txBody>
      </p:sp>
      <p:sp>
        <p:nvSpPr>
          <p:cNvPr id="4" name="Footer Placeholder 3">
            <a:extLst>
              <a:ext uri="{FF2B5EF4-FFF2-40B4-BE49-F238E27FC236}">
                <a16:creationId xmlns="" xmlns:a16="http://schemas.microsoft.com/office/drawing/2014/main" id="{90EB181D-986A-4385-91DE-2E66E5685AA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 xmlns:a16="http://schemas.microsoft.com/office/drawing/2014/main" id="{7467D956-8F38-4759-A972-7B2A68676FCD}"/>
              </a:ext>
            </a:extLst>
          </p:cNvPr>
          <p:cNvSpPr>
            <a:spLocks noGrp="1"/>
          </p:cNvSpPr>
          <p:nvPr>
            <p:ph type="sldNum" sz="quarter" idx="12"/>
          </p:nvPr>
        </p:nvSpPr>
        <p:spPr/>
        <p:txBody>
          <a:bodyPr/>
          <a:lstStyle/>
          <a:p>
            <a:fld id="{8C59535D-D410-45AE-946B-EF4CD24EDE8D}" type="slidenum">
              <a:rPr lang="en-US" smtClean="0"/>
              <a:t>‹#›</a:t>
            </a:fld>
            <a:endParaRPr lang="en-US" dirty="0"/>
          </a:p>
        </p:txBody>
      </p:sp>
    </p:spTree>
    <p:extLst>
      <p:ext uri="{BB962C8B-B14F-4D97-AF65-F5344CB8AC3E}">
        <p14:creationId xmlns:p14="http://schemas.microsoft.com/office/powerpoint/2010/main" val="155132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9F49BF68-84F3-4718-92D1-208073B5CA0F}"/>
              </a:ext>
            </a:extLst>
          </p:cNvPr>
          <p:cNvSpPr>
            <a:spLocks noGrp="1"/>
          </p:cNvSpPr>
          <p:nvPr>
            <p:ph type="dt" sz="half" idx="10"/>
          </p:nvPr>
        </p:nvSpPr>
        <p:spPr/>
        <p:txBody>
          <a:bodyPr/>
          <a:lstStyle/>
          <a:p>
            <a:fld id="{60AE4FE6-2FA4-4D5F-A692-8FDD672F9022}" type="datetimeFigureOut">
              <a:rPr lang="en-US" smtClean="0"/>
              <a:t>5/25/2019</a:t>
            </a:fld>
            <a:endParaRPr lang="en-US" dirty="0"/>
          </a:p>
        </p:txBody>
      </p:sp>
      <p:sp>
        <p:nvSpPr>
          <p:cNvPr id="3" name="Footer Placeholder 2">
            <a:extLst>
              <a:ext uri="{FF2B5EF4-FFF2-40B4-BE49-F238E27FC236}">
                <a16:creationId xmlns="" xmlns:a16="http://schemas.microsoft.com/office/drawing/2014/main" id="{B8A3547D-9F7C-4161-A89C-FD3969EC7E1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 xmlns:a16="http://schemas.microsoft.com/office/drawing/2014/main" id="{0E8B1235-E72B-4E4A-BB98-17285734945C}"/>
              </a:ext>
            </a:extLst>
          </p:cNvPr>
          <p:cNvSpPr>
            <a:spLocks noGrp="1"/>
          </p:cNvSpPr>
          <p:nvPr>
            <p:ph type="sldNum" sz="quarter" idx="12"/>
          </p:nvPr>
        </p:nvSpPr>
        <p:spPr/>
        <p:txBody>
          <a:bodyPr/>
          <a:lstStyle/>
          <a:p>
            <a:fld id="{8C59535D-D410-45AE-946B-EF4CD24EDE8D}" type="slidenum">
              <a:rPr lang="en-US" smtClean="0"/>
              <a:t>‹#›</a:t>
            </a:fld>
            <a:endParaRPr lang="en-US" dirty="0"/>
          </a:p>
        </p:txBody>
      </p:sp>
    </p:spTree>
    <p:extLst>
      <p:ext uri="{BB962C8B-B14F-4D97-AF65-F5344CB8AC3E}">
        <p14:creationId xmlns:p14="http://schemas.microsoft.com/office/powerpoint/2010/main" val="3258186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AABD46-C7CB-4FAA-9D3D-8C5D3108B6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C642F17B-BE43-42D5-9122-3D36E43FD0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C0B46C60-E5BA-4E5F-A5F1-7282A8E626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B36301AA-4ADF-419E-BCB5-8792380E5BEB}"/>
              </a:ext>
            </a:extLst>
          </p:cNvPr>
          <p:cNvSpPr>
            <a:spLocks noGrp="1"/>
          </p:cNvSpPr>
          <p:nvPr>
            <p:ph type="dt" sz="half" idx="10"/>
          </p:nvPr>
        </p:nvSpPr>
        <p:spPr/>
        <p:txBody>
          <a:bodyPr/>
          <a:lstStyle/>
          <a:p>
            <a:fld id="{60AE4FE6-2FA4-4D5F-A692-8FDD672F9022}" type="datetimeFigureOut">
              <a:rPr lang="en-US" smtClean="0"/>
              <a:t>5/25/2019</a:t>
            </a:fld>
            <a:endParaRPr lang="en-US" dirty="0"/>
          </a:p>
        </p:txBody>
      </p:sp>
      <p:sp>
        <p:nvSpPr>
          <p:cNvPr id="6" name="Footer Placeholder 5">
            <a:extLst>
              <a:ext uri="{FF2B5EF4-FFF2-40B4-BE49-F238E27FC236}">
                <a16:creationId xmlns="" xmlns:a16="http://schemas.microsoft.com/office/drawing/2014/main" id="{18606F51-BDE2-4C19-B198-2D5A776935D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EEF682C2-6FF0-4CF8-A109-FB69B55F70B1}"/>
              </a:ext>
            </a:extLst>
          </p:cNvPr>
          <p:cNvSpPr>
            <a:spLocks noGrp="1"/>
          </p:cNvSpPr>
          <p:nvPr>
            <p:ph type="sldNum" sz="quarter" idx="12"/>
          </p:nvPr>
        </p:nvSpPr>
        <p:spPr/>
        <p:txBody>
          <a:bodyPr/>
          <a:lstStyle/>
          <a:p>
            <a:fld id="{8C59535D-D410-45AE-946B-EF4CD24EDE8D}" type="slidenum">
              <a:rPr lang="en-US" smtClean="0"/>
              <a:t>‹#›</a:t>
            </a:fld>
            <a:endParaRPr lang="en-US" dirty="0"/>
          </a:p>
        </p:txBody>
      </p:sp>
    </p:spTree>
    <p:extLst>
      <p:ext uri="{BB962C8B-B14F-4D97-AF65-F5344CB8AC3E}">
        <p14:creationId xmlns:p14="http://schemas.microsoft.com/office/powerpoint/2010/main" val="1054857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923A9D-0606-4554-8EC4-ECDEFAE696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8DFD1657-F030-43FB-B056-961557B8B2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 xmlns:a16="http://schemas.microsoft.com/office/drawing/2014/main" id="{7894E70E-9A15-4C7E-A7E1-30CB3436EF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9BB6B4D1-83C1-4512-9141-6372397C4D6C}"/>
              </a:ext>
            </a:extLst>
          </p:cNvPr>
          <p:cNvSpPr>
            <a:spLocks noGrp="1"/>
          </p:cNvSpPr>
          <p:nvPr>
            <p:ph type="dt" sz="half" idx="10"/>
          </p:nvPr>
        </p:nvSpPr>
        <p:spPr/>
        <p:txBody>
          <a:bodyPr/>
          <a:lstStyle/>
          <a:p>
            <a:fld id="{60AE4FE6-2FA4-4D5F-A692-8FDD672F9022}" type="datetimeFigureOut">
              <a:rPr lang="en-US" smtClean="0"/>
              <a:t>5/25/2019</a:t>
            </a:fld>
            <a:endParaRPr lang="en-US" dirty="0"/>
          </a:p>
        </p:txBody>
      </p:sp>
      <p:sp>
        <p:nvSpPr>
          <p:cNvPr id="6" name="Footer Placeholder 5">
            <a:extLst>
              <a:ext uri="{FF2B5EF4-FFF2-40B4-BE49-F238E27FC236}">
                <a16:creationId xmlns="" xmlns:a16="http://schemas.microsoft.com/office/drawing/2014/main" id="{DF453D76-0C8B-4796-AEBC-6FE86A3CC7C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7B5E8A81-7234-4508-B63E-2C72802736C1}"/>
              </a:ext>
            </a:extLst>
          </p:cNvPr>
          <p:cNvSpPr>
            <a:spLocks noGrp="1"/>
          </p:cNvSpPr>
          <p:nvPr>
            <p:ph type="sldNum" sz="quarter" idx="12"/>
          </p:nvPr>
        </p:nvSpPr>
        <p:spPr/>
        <p:txBody>
          <a:bodyPr/>
          <a:lstStyle/>
          <a:p>
            <a:fld id="{8C59535D-D410-45AE-946B-EF4CD24EDE8D}" type="slidenum">
              <a:rPr lang="en-US" smtClean="0"/>
              <a:t>‹#›</a:t>
            </a:fld>
            <a:endParaRPr lang="en-US" dirty="0"/>
          </a:p>
        </p:txBody>
      </p:sp>
    </p:spTree>
    <p:extLst>
      <p:ext uri="{BB962C8B-B14F-4D97-AF65-F5344CB8AC3E}">
        <p14:creationId xmlns:p14="http://schemas.microsoft.com/office/powerpoint/2010/main" val="127466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FE48F4-E567-441B-AE3D-F3B0F3B2FD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1C9A4C5C-C930-4977-9B3F-129152E893A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9FCCC4F-7EFE-47D2-9241-7846235893D7}"/>
              </a:ext>
            </a:extLst>
          </p:cNvPr>
          <p:cNvSpPr>
            <a:spLocks noGrp="1"/>
          </p:cNvSpPr>
          <p:nvPr>
            <p:ph type="dt" sz="half" idx="10"/>
          </p:nvPr>
        </p:nvSpPr>
        <p:spPr/>
        <p:txBody>
          <a:bodyPr/>
          <a:lstStyle/>
          <a:p>
            <a:fld id="{60AE4FE6-2FA4-4D5F-A692-8FDD672F9022}" type="datetimeFigureOut">
              <a:rPr lang="en-US" smtClean="0"/>
              <a:t>5/25/2019</a:t>
            </a:fld>
            <a:endParaRPr lang="en-US" dirty="0"/>
          </a:p>
        </p:txBody>
      </p:sp>
      <p:sp>
        <p:nvSpPr>
          <p:cNvPr id="5" name="Footer Placeholder 4">
            <a:extLst>
              <a:ext uri="{FF2B5EF4-FFF2-40B4-BE49-F238E27FC236}">
                <a16:creationId xmlns="" xmlns:a16="http://schemas.microsoft.com/office/drawing/2014/main" id="{C4C364CE-0C5F-4BA9-A1E1-225BB6920A0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97D9C5ED-872E-4493-B274-F50F29A16A4E}"/>
              </a:ext>
            </a:extLst>
          </p:cNvPr>
          <p:cNvSpPr>
            <a:spLocks noGrp="1"/>
          </p:cNvSpPr>
          <p:nvPr>
            <p:ph type="sldNum" sz="quarter" idx="12"/>
          </p:nvPr>
        </p:nvSpPr>
        <p:spPr/>
        <p:txBody>
          <a:bodyPr/>
          <a:lstStyle/>
          <a:p>
            <a:fld id="{8C59535D-D410-45AE-946B-EF4CD24EDE8D}" type="slidenum">
              <a:rPr lang="en-US" smtClean="0"/>
              <a:t>‹#›</a:t>
            </a:fld>
            <a:endParaRPr lang="en-US" dirty="0"/>
          </a:p>
        </p:txBody>
      </p:sp>
    </p:spTree>
    <p:extLst>
      <p:ext uri="{BB962C8B-B14F-4D97-AF65-F5344CB8AC3E}">
        <p14:creationId xmlns:p14="http://schemas.microsoft.com/office/powerpoint/2010/main" val="2400851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16477A25-8080-4572-808F-96FD5B8E7A9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17B7BF31-D152-4D5D-893D-E29A4C378E5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58A1894-E9F5-4754-A65A-CAE1A5F260BE}"/>
              </a:ext>
            </a:extLst>
          </p:cNvPr>
          <p:cNvSpPr>
            <a:spLocks noGrp="1"/>
          </p:cNvSpPr>
          <p:nvPr>
            <p:ph type="dt" sz="half" idx="10"/>
          </p:nvPr>
        </p:nvSpPr>
        <p:spPr/>
        <p:txBody>
          <a:bodyPr/>
          <a:lstStyle/>
          <a:p>
            <a:fld id="{60AE4FE6-2FA4-4D5F-A692-8FDD672F9022}" type="datetimeFigureOut">
              <a:rPr lang="en-US" smtClean="0"/>
              <a:t>5/25/2019</a:t>
            </a:fld>
            <a:endParaRPr lang="en-US" dirty="0"/>
          </a:p>
        </p:txBody>
      </p:sp>
      <p:sp>
        <p:nvSpPr>
          <p:cNvPr id="5" name="Footer Placeholder 4">
            <a:extLst>
              <a:ext uri="{FF2B5EF4-FFF2-40B4-BE49-F238E27FC236}">
                <a16:creationId xmlns="" xmlns:a16="http://schemas.microsoft.com/office/drawing/2014/main" id="{2DD86EFB-CAD4-45FB-AF0C-7BAAAF09F2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ECEA23CB-D154-4FAA-A6AA-90C0242D2E7A}"/>
              </a:ext>
            </a:extLst>
          </p:cNvPr>
          <p:cNvSpPr>
            <a:spLocks noGrp="1"/>
          </p:cNvSpPr>
          <p:nvPr>
            <p:ph type="sldNum" sz="quarter" idx="12"/>
          </p:nvPr>
        </p:nvSpPr>
        <p:spPr/>
        <p:txBody>
          <a:bodyPr/>
          <a:lstStyle/>
          <a:p>
            <a:fld id="{8C59535D-D410-45AE-946B-EF4CD24EDE8D}" type="slidenum">
              <a:rPr lang="en-US" smtClean="0"/>
              <a:t>‹#›</a:t>
            </a:fld>
            <a:endParaRPr lang="en-US" dirty="0"/>
          </a:p>
        </p:txBody>
      </p:sp>
    </p:spTree>
    <p:extLst>
      <p:ext uri="{BB962C8B-B14F-4D97-AF65-F5344CB8AC3E}">
        <p14:creationId xmlns:p14="http://schemas.microsoft.com/office/powerpoint/2010/main" val="2892543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E3ABDD8B-33B9-487C-99E8-31B68947DC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41279A7C-D696-46C8-BD6F-B8783BC4D5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6063E61A-7D06-4C04-86E4-DAC5E9F38A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E4FE6-2FA4-4D5F-A692-8FDD672F9022}" type="datetimeFigureOut">
              <a:rPr lang="en-US" smtClean="0"/>
              <a:t>5/25/2019</a:t>
            </a:fld>
            <a:endParaRPr lang="en-US" dirty="0"/>
          </a:p>
        </p:txBody>
      </p:sp>
      <p:sp>
        <p:nvSpPr>
          <p:cNvPr id="5" name="Footer Placeholder 4">
            <a:extLst>
              <a:ext uri="{FF2B5EF4-FFF2-40B4-BE49-F238E27FC236}">
                <a16:creationId xmlns="" xmlns:a16="http://schemas.microsoft.com/office/drawing/2014/main" id="{86D9528A-75EE-481D-BB1C-6A7A262163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 xmlns:a16="http://schemas.microsoft.com/office/drawing/2014/main" id="{185826C5-8F94-4C70-95CF-B30BE1A9A7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59535D-D410-45AE-946B-EF4CD24EDE8D}" type="slidenum">
              <a:rPr lang="en-US" smtClean="0"/>
              <a:t>‹#›</a:t>
            </a:fld>
            <a:endParaRPr lang="en-US" dirty="0"/>
          </a:p>
        </p:txBody>
      </p:sp>
    </p:spTree>
    <p:extLst>
      <p:ext uri="{BB962C8B-B14F-4D97-AF65-F5344CB8AC3E}">
        <p14:creationId xmlns:p14="http://schemas.microsoft.com/office/powerpoint/2010/main" val="3783567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ideo" Target="https://www.youtube.com/embed/jipckbqJ2Vs"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video" Target="https://www.youtube.com/embed/5d4DsK08f-4"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3gcLRU24-w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B20F93-99D3-4483-AF98-7A2D7D80B56C}"/>
              </a:ext>
            </a:extLst>
          </p:cNvPr>
          <p:cNvSpPr>
            <a:spLocks noGrp="1"/>
          </p:cNvSpPr>
          <p:nvPr>
            <p:ph type="ctrTitle"/>
          </p:nvPr>
        </p:nvSpPr>
        <p:spPr>
          <a:xfrm>
            <a:off x="940904" y="2504661"/>
            <a:ext cx="10363200" cy="2411896"/>
          </a:xfrm>
        </p:spPr>
        <p:txBody>
          <a:bodyPr>
            <a:normAutofit fontScale="90000"/>
          </a:bodyPr>
          <a:lstStyle/>
          <a:p>
            <a:r>
              <a:rPr lang="en-US" dirty="0"/>
              <a:t>Module </a:t>
            </a:r>
            <a:r>
              <a:rPr lang="en-US" dirty="0" smtClean="0"/>
              <a:t>1 </a:t>
            </a:r>
            <a:r>
              <a:rPr lang="en-US" dirty="0"/>
              <a:t/>
            </a:r>
            <a:br>
              <a:rPr lang="en-US" dirty="0"/>
            </a:br>
            <a:r>
              <a:rPr lang="en-US" dirty="0"/>
              <a:t>ERM in Universities, at LEGO Group, and United Grain Growers</a:t>
            </a:r>
          </a:p>
        </p:txBody>
      </p:sp>
    </p:spTree>
    <p:extLst>
      <p:ext uri="{BB962C8B-B14F-4D97-AF65-F5344CB8AC3E}">
        <p14:creationId xmlns:p14="http://schemas.microsoft.com/office/powerpoint/2010/main" val="1768766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CD42FF-E809-48DC-BE03-017680D5312A}"/>
              </a:ext>
            </a:extLst>
          </p:cNvPr>
          <p:cNvSpPr>
            <a:spLocks noGrp="1"/>
          </p:cNvSpPr>
          <p:nvPr>
            <p:ph type="title"/>
          </p:nvPr>
        </p:nvSpPr>
        <p:spPr>
          <a:xfrm>
            <a:off x="838200" y="365125"/>
            <a:ext cx="10515600" cy="4379153"/>
          </a:xfrm>
        </p:spPr>
        <p:txBody>
          <a:bodyPr/>
          <a:lstStyle/>
          <a:p>
            <a:pPr algn="ctr"/>
            <a:r>
              <a:rPr lang="en-US" dirty="0"/>
              <a:t>Chapter 5 </a:t>
            </a:r>
            <a:br>
              <a:rPr lang="en-US" dirty="0"/>
            </a:br>
            <a:r>
              <a:rPr lang="en-US" dirty="0"/>
              <a:t>ERM in Practice at the University of California Health System </a:t>
            </a:r>
          </a:p>
        </p:txBody>
      </p:sp>
    </p:spTree>
    <p:extLst>
      <p:ext uri="{BB962C8B-B14F-4D97-AF65-F5344CB8AC3E}">
        <p14:creationId xmlns:p14="http://schemas.microsoft.com/office/powerpoint/2010/main" val="2106618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1AB6FE4-A4A4-47E8-B7BB-35E5617A4B55}"/>
              </a:ext>
            </a:extLst>
          </p:cNvPr>
          <p:cNvSpPr>
            <a:spLocks noGrp="1"/>
          </p:cNvSpPr>
          <p:nvPr>
            <p:ph idx="1"/>
          </p:nvPr>
        </p:nvSpPr>
        <p:spPr>
          <a:xfrm>
            <a:off x="371061" y="251791"/>
            <a:ext cx="10982739" cy="6241773"/>
          </a:xfrm>
        </p:spPr>
        <p:txBody>
          <a:bodyPr>
            <a:normAutofit fontScale="92500" lnSpcReduction="20000"/>
          </a:bodyPr>
          <a:lstStyle/>
          <a:p>
            <a:pPr lvl="1"/>
            <a:r>
              <a:rPr lang="en-US" dirty="0"/>
              <a:t>UC began ERM starting in 2004 – pg 75</a:t>
            </a:r>
          </a:p>
          <a:p>
            <a:pPr lvl="2"/>
            <a:r>
              <a:rPr lang="en-US" dirty="0"/>
              <a:t>CRO hired and ERM panel created to implement system wide</a:t>
            </a:r>
          </a:p>
          <a:p>
            <a:pPr lvl="1"/>
            <a:r>
              <a:rPr lang="en-US" dirty="0"/>
              <a:t>Key Performance Indicators (KPI) – Pg 76-77</a:t>
            </a:r>
          </a:p>
          <a:p>
            <a:pPr lvl="2"/>
            <a:r>
              <a:rPr lang="en-US" dirty="0"/>
              <a:t>Critical success factors and key goals of an organization</a:t>
            </a:r>
          </a:p>
          <a:p>
            <a:pPr lvl="2"/>
            <a:r>
              <a:rPr lang="en-US" dirty="0"/>
              <a:t>Main areas of focus in order to achieve strategies of organizational goals</a:t>
            </a:r>
          </a:p>
          <a:p>
            <a:pPr lvl="2"/>
            <a:r>
              <a:rPr lang="en-US" dirty="0"/>
              <a:t>Updating can be daily, weekly, monthly, or quarterly</a:t>
            </a:r>
          </a:p>
          <a:p>
            <a:pPr lvl="2"/>
            <a:r>
              <a:rPr lang="en-US" dirty="0"/>
              <a:t>Improvement is measured through historical or budgetary numerics</a:t>
            </a:r>
          </a:p>
          <a:p>
            <a:pPr lvl="2"/>
            <a:r>
              <a:rPr lang="en-US" dirty="0"/>
              <a:t>Can be generated through all layers of the organization</a:t>
            </a:r>
          </a:p>
          <a:p>
            <a:pPr lvl="1"/>
            <a:r>
              <a:rPr lang="en-US" dirty="0"/>
              <a:t>ERM Information System (ERMIS) – internally generated to assist decision processing of risk</a:t>
            </a:r>
          </a:p>
          <a:p>
            <a:pPr lvl="2"/>
            <a:r>
              <a:rPr lang="en-US" dirty="0"/>
              <a:t>Ability of democratizing information with the ability to provide key data and reports to personnel at all levels and locations – full transparency of data</a:t>
            </a:r>
          </a:p>
          <a:p>
            <a:pPr lvl="2"/>
            <a:r>
              <a:rPr lang="en-US" dirty="0"/>
              <a:t>Dashboard reporting on major areas of risk</a:t>
            </a:r>
          </a:p>
          <a:p>
            <a:pPr lvl="2"/>
            <a:r>
              <a:rPr lang="en-US" dirty="0"/>
              <a:t>Control and accountability tracking platform</a:t>
            </a:r>
          </a:p>
          <a:p>
            <a:pPr lvl="2"/>
            <a:r>
              <a:rPr lang="en-US" dirty="0"/>
              <a:t>Risk mitigation and monitoring tools</a:t>
            </a:r>
          </a:p>
          <a:p>
            <a:pPr lvl="2"/>
            <a:r>
              <a:rPr lang="en-US" dirty="0"/>
              <a:t>Survey capabilities</a:t>
            </a:r>
          </a:p>
          <a:p>
            <a:pPr lvl="2"/>
            <a:r>
              <a:rPr lang="en-US" dirty="0"/>
              <a:t>Produces</a:t>
            </a:r>
          </a:p>
          <a:p>
            <a:pPr lvl="3"/>
            <a:r>
              <a:rPr lang="en-US" dirty="0"/>
              <a:t>Better quantitative analysis capabilities</a:t>
            </a:r>
          </a:p>
          <a:p>
            <a:pPr lvl="3"/>
            <a:r>
              <a:rPr lang="en-US" dirty="0"/>
              <a:t>Improved analytical and reporting capabilities</a:t>
            </a:r>
          </a:p>
          <a:p>
            <a:pPr lvl="3"/>
            <a:r>
              <a:rPr lang="en-US" dirty="0"/>
              <a:t>Support for leading risk governance and compliance processes</a:t>
            </a:r>
          </a:p>
          <a:p>
            <a:pPr lvl="3"/>
            <a:r>
              <a:rPr lang="en-US" dirty="0"/>
              <a:t>Systemwide visibility</a:t>
            </a:r>
          </a:p>
          <a:p>
            <a:pPr lvl="3"/>
            <a:r>
              <a:rPr lang="en-US" dirty="0"/>
              <a:t>Scalability without additional burden on UC staff</a:t>
            </a:r>
          </a:p>
        </p:txBody>
      </p:sp>
    </p:spTree>
    <p:extLst>
      <p:ext uri="{BB962C8B-B14F-4D97-AF65-F5344CB8AC3E}">
        <p14:creationId xmlns:p14="http://schemas.microsoft.com/office/powerpoint/2010/main" val="648090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 xmlns:a16="http://schemas.microsoft.com/office/drawing/2014/main" id="{CFD1648A-36AC-47AC-8A6F-BFCF64A1C1A8}"/>
              </a:ext>
            </a:extLst>
          </p:cNvPr>
          <p:cNvSpPr>
            <a:spLocks noGrp="1"/>
          </p:cNvSpPr>
          <p:nvPr>
            <p:ph idx="1"/>
          </p:nvPr>
        </p:nvSpPr>
        <p:spPr>
          <a:xfrm>
            <a:off x="584982" y="306313"/>
            <a:ext cx="10515600" cy="6136689"/>
          </a:xfrm>
        </p:spPr>
        <p:txBody>
          <a:bodyPr>
            <a:normAutofit lnSpcReduction="10000"/>
          </a:bodyPr>
          <a:lstStyle/>
          <a:p>
            <a:r>
              <a:rPr lang="en-US" dirty="0"/>
              <a:t>ERM system integration at UC – pg 80</a:t>
            </a:r>
          </a:p>
          <a:p>
            <a:pPr lvl="1"/>
            <a:r>
              <a:rPr lang="en-US" dirty="0"/>
              <a:t>Each medical center uses a web-based clinical incident reporting system that permits any staff member to report an event or near miss</a:t>
            </a:r>
          </a:p>
          <a:p>
            <a:pPr lvl="1"/>
            <a:r>
              <a:rPr lang="en-US" dirty="0"/>
              <a:t>Each of the UC medical centers has individuals (category managers) who are responsible for the monitoring and evaluation of certain types of events and taking action on them</a:t>
            </a:r>
          </a:p>
          <a:p>
            <a:pPr lvl="1"/>
            <a:r>
              <a:rPr lang="en-US" dirty="0"/>
              <a:t>Trend reports are prepared for facility patient safety and quality committees and forwarded through the facility committee structure to the facility governing body</a:t>
            </a:r>
          </a:p>
          <a:p>
            <a:pPr lvl="1"/>
            <a:r>
              <a:rPr lang="en-US" dirty="0"/>
              <a:t>Adverse event incidents are monitored, and serious events that may require reporting to the state are reviewed weekly</a:t>
            </a:r>
          </a:p>
          <a:p>
            <a:pPr lvl="1"/>
            <a:r>
              <a:rPr lang="en-US" dirty="0"/>
              <a:t>Medical centers measure and review data on a number of metrics from patient complaints to infection rates, patient falls, etc.…</a:t>
            </a:r>
          </a:p>
          <a:p>
            <a:pPr lvl="1"/>
            <a:r>
              <a:rPr lang="en-US" dirty="0"/>
              <a:t>Hospital-level data is compared with national benchmarks and internal data</a:t>
            </a:r>
          </a:p>
          <a:p>
            <a:r>
              <a:rPr lang="en-US" dirty="0"/>
              <a:t>Professional Liability Prescription Program (PLPP)</a:t>
            </a:r>
          </a:p>
          <a:p>
            <a:pPr lvl="1"/>
            <a:r>
              <a:rPr lang="en-US" dirty="0"/>
              <a:t>Initiative to encourage risk reduction to reduce the cost of risk for the hospitals and schools of medicine</a:t>
            </a:r>
          </a:p>
          <a:p>
            <a:pPr lvl="1"/>
            <a:r>
              <a:rPr lang="en-US" dirty="0"/>
              <a:t>It puts loss control in the hands of individuals responsible for the outcomes</a:t>
            </a:r>
          </a:p>
          <a:p>
            <a:endParaRPr lang="en-US" dirty="0"/>
          </a:p>
          <a:p>
            <a:pPr lvl="1"/>
            <a:endParaRPr lang="en-US" dirty="0"/>
          </a:p>
        </p:txBody>
      </p:sp>
    </p:spTree>
    <p:extLst>
      <p:ext uri="{BB962C8B-B14F-4D97-AF65-F5344CB8AC3E}">
        <p14:creationId xmlns:p14="http://schemas.microsoft.com/office/powerpoint/2010/main" val="666688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1AB6FE4-A4A4-47E8-B7BB-35E5617A4B55}"/>
              </a:ext>
            </a:extLst>
          </p:cNvPr>
          <p:cNvSpPr>
            <a:spLocks noGrp="1"/>
          </p:cNvSpPr>
          <p:nvPr>
            <p:ph idx="1"/>
          </p:nvPr>
        </p:nvSpPr>
        <p:spPr>
          <a:xfrm>
            <a:off x="371061" y="251791"/>
            <a:ext cx="10982739" cy="6241773"/>
          </a:xfrm>
        </p:spPr>
        <p:txBody>
          <a:bodyPr>
            <a:normAutofit/>
          </a:bodyPr>
          <a:lstStyle/>
          <a:p>
            <a:pPr lvl="1"/>
            <a:r>
              <a:rPr lang="en-US" dirty="0"/>
              <a:t>Protected Health Information Value Estimator (PHIve)</a:t>
            </a:r>
          </a:p>
          <a:p>
            <a:pPr lvl="2"/>
            <a:r>
              <a:rPr lang="en-US" dirty="0"/>
              <a:t>Applies a practical methodology for protected personal health information to calculate potential (actual) cost of a data breach to their organization</a:t>
            </a:r>
          </a:p>
          <a:p>
            <a:pPr lvl="2"/>
            <a:r>
              <a:rPr lang="en-US" dirty="0"/>
              <a:t>Assist to determine a possible impact of a PHI breach to mitigate possible failures</a:t>
            </a:r>
          </a:p>
          <a:p>
            <a:pPr lvl="2"/>
            <a:r>
              <a:rPr lang="en-US" dirty="0"/>
              <a:t>Five steps</a:t>
            </a:r>
          </a:p>
          <a:p>
            <a:pPr lvl="3"/>
            <a:r>
              <a:rPr lang="en-US" dirty="0"/>
              <a:t>Assess risks, vulnerabilities, and applicable safeguards for each PHI home</a:t>
            </a:r>
          </a:p>
          <a:p>
            <a:pPr lvl="3"/>
            <a:r>
              <a:rPr lang="en-US" dirty="0"/>
              <a:t>Security readiness score calculation</a:t>
            </a:r>
          </a:p>
          <a:p>
            <a:pPr lvl="3"/>
            <a:r>
              <a:rPr lang="en-US" dirty="0"/>
              <a:t>Relevance by location of a particular cost category</a:t>
            </a:r>
          </a:p>
          <a:p>
            <a:pPr lvl="3"/>
            <a:r>
              <a:rPr lang="en-US" dirty="0"/>
              <a:t>Determine potential repercussions by location and in total</a:t>
            </a:r>
          </a:p>
          <a:p>
            <a:pPr lvl="3"/>
            <a:r>
              <a:rPr lang="en-US" dirty="0"/>
              <a:t>Determine total of data breach by location and as total for the organization</a:t>
            </a:r>
          </a:p>
          <a:p>
            <a:pPr lvl="2"/>
            <a:r>
              <a:rPr lang="en-US" dirty="0"/>
              <a:t>Additional information to review</a:t>
            </a:r>
          </a:p>
          <a:p>
            <a:pPr lvl="3"/>
            <a:r>
              <a:rPr lang="en-US" dirty="0"/>
              <a:t>Reputational repercussions</a:t>
            </a:r>
          </a:p>
          <a:p>
            <a:pPr lvl="3"/>
            <a:r>
              <a:rPr lang="en-US" dirty="0"/>
              <a:t>Financial repercussions</a:t>
            </a:r>
          </a:p>
          <a:p>
            <a:pPr lvl="3"/>
            <a:r>
              <a:rPr lang="en-US" dirty="0"/>
              <a:t>Legal and regulatory repercussions</a:t>
            </a:r>
          </a:p>
          <a:p>
            <a:pPr lvl="3"/>
            <a:r>
              <a:rPr lang="en-US" dirty="0"/>
              <a:t>Operational repercussions</a:t>
            </a:r>
          </a:p>
          <a:p>
            <a:pPr lvl="3"/>
            <a:r>
              <a:rPr lang="en-US" dirty="0"/>
              <a:t>Clinical repercussions</a:t>
            </a:r>
          </a:p>
          <a:p>
            <a:pPr lvl="3"/>
            <a:endParaRPr lang="en-US" dirty="0"/>
          </a:p>
          <a:p>
            <a:pPr lvl="3"/>
            <a:endParaRPr lang="en-US" dirty="0"/>
          </a:p>
        </p:txBody>
      </p:sp>
    </p:spTree>
    <p:extLst>
      <p:ext uri="{BB962C8B-B14F-4D97-AF65-F5344CB8AC3E}">
        <p14:creationId xmlns:p14="http://schemas.microsoft.com/office/powerpoint/2010/main" val="2728788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nline Media 5">
            <a:hlinkClick r:id="" action="ppaction://media"/>
            <a:extLst>
              <a:ext uri="{FF2B5EF4-FFF2-40B4-BE49-F238E27FC236}">
                <a16:creationId xmlns="" xmlns:a16="http://schemas.microsoft.com/office/drawing/2014/main" id="{3DB678FC-8C08-4391-8CBD-14F40B069319}"/>
              </a:ext>
            </a:extLst>
          </p:cNvPr>
          <p:cNvPicPr>
            <a:picLocks noGrp="1" noRot="1" noChangeAspect="1"/>
          </p:cNvPicPr>
          <p:nvPr>
            <p:ph idx="1"/>
            <a:videoFile r:link="rId1"/>
          </p:nvPr>
        </p:nvPicPr>
        <p:blipFill>
          <a:blip r:embed="rId3"/>
          <a:stretch>
            <a:fillRect/>
          </a:stretch>
        </p:blipFill>
        <p:spPr>
          <a:xfrm>
            <a:off x="3413539" y="1355035"/>
            <a:ext cx="5086626" cy="3814969"/>
          </a:xfrm>
          <a:prstGeom prst="rect">
            <a:avLst/>
          </a:prstGeom>
        </p:spPr>
      </p:pic>
      <p:sp>
        <p:nvSpPr>
          <p:cNvPr id="7" name="TextBox 6">
            <a:extLst>
              <a:ext uri="{FF2B5EF4-FFF2-40B4-BE49-F238E27FC236}">
                <a16:creationId xmlns="" xmlns:a16="http://schemas.microsoft.com/office/drawing/2014/main" id="{6FD58F6F-A3DA-4AC7-A764-63463BFDFB4A}"/>
              </a:ext>
            </a:extLst>
          </p:cNvPr>
          <p:cNvSpPr txBox="1"/>
          <p:nvPr/>
        </p:nvSpPr>
        <p:spPr>
          <a:xfrm>
            <a:off x="1484244" y="781878"/>
            <a:ext cx="8945217" cy="461665"/>
          </a:xfrm>
          <a:prstGeom prst="rect">
            <a:avLst/>
          </a:prstGeom>
          <a:noFill/>
        </p:spPr>
        <p:txBody>
          <a:bodyPr wrap="square" rtlCol="0">
            <a:spAutoFit/>
          </a:bodyPr>
          <a:lstStyle/>
          <a:p>
            <a:pPr algn="ctr"/>
            <a:r>
              <a:rPr lang="en-US" sz="2400" b="1" i="1" dirty="0"/>
              <a:t>ERM at University of California Health Care</a:t>
            </a:r>
          </a:p>
        </p:txBody>
      </p:sp>
      <p:sp>
        <p:nvSpPr>
          <p:cNvPr id="8" name="TextBox 7">
            <a:extLst>
              <a:ext uri="{FF2B5EF4-FFF2-40B4-BE49-F238E27FC236}">
                <a16:creationId xmlns="" xmlns:a16="http://schemas.microsoft.com/office/drawing/2014/main" id="{01AC64D2-5490-4525-920F-5BAB248D2FA6}"/>
              </a:ext>
            </a:extLst>
          </p:cNvPr>
          <p:cNvSpPr txBox="1"/>
          <p:nvPr/>
        </p:nvSpPr>
        <p:spPr>
          <a:xfrm>
            <a:off x="1205948" y="5502965"/>
            <a:ext cx="9090991"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https://www.bing.com/videos/search?q=ERM+in+University+of+California+Health+System&amp;&amp;view=detail&amp;mid=EF32F935062E66AC4AD0EF32F935062E66AC4AD0&amp;FORM=VRDGAR</a:t>
            </a:r>
          </a:p>
        </p:txBody>
      </p:sp>
    </p:spTree>
    <p:extLst>
      <p:ext uri="{BB962C8B-B14F-4D97-AF65-F5344CB8AC3E}">
        <p14:creationId xmlns:p14="http://schemas.microsoft.com/office/powerpoint/2010/main" val="466843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96C5ABC9-6C61-406D-A54A-CE65F5AE9896}"/>
              </a:ext>
            </a:extLst>
          </p:cNvPr>
          <p:cNvSpPr txBox="1"/>
          <p:nvPr/>
        </p:nvSpPr>
        <p:spPr>
          <a:xfrm>
            <a:off x="1623391" y="413994"/>
            <a:ext cx="8945217" cy="830997"/>
          </a:xfrm>
          <a:prstGeom prst="rect">
            <a:avLst/>
          </a:prstGeom>
          <a:noFill/>
        </p:spPr>
        <p:txBody>
          <a:bodyPr wrap="square" rtlCol="0">
            <a:spAutoFit/>
          </a:bodyPr>
          <a:lstStyle/>
          <a:p>
            <a:pPr algn="ctr"/>
            <a:r>
              <a:rPr lang="en-US" sz="2400" b="1" i="1" dirty="0"/>
              <a:t>UC’s Enterprise Risk Management Approach to the Evaluation of Incidents, Events, and Claims</a:t>
            </a:r>
          </a:p>
        </p:txBody>
      </p:sp>
      <p:sp>
        <p:nvSpPr>
          <p:cNvPr id="5" name="TextBox 4">
            <a:extLst>
              <a:ext uri="{FF2B5EF4-FFF2-40B4-BE49-F238E27FC236}">
                <a16:creationId xmlns="" xmlns:a16="http://schemas.microsoft.com/office/drawing/2014/main" id="{925DFA28-A08E-4942-8C53-CD1CE0150CD9}"/>
              </a:ext>
            </a:extLst>
          </p:cNvPr>
          <p:cNvSpPr txBox="1"/>
          <p:nvPr/>
        </p:nvSpPr>
        <p:spPr>
          <a:xfrm>
            <a:off x="534572" y="5767754"/>
            <a:ext cx="11015003" cy="646331"/>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https://www.bing.com/images/search?view=detailV2&amp;ccid=qHFjJ2xj&amp;id=2248F368E223FE86B738D48E84CF24D1B3E977D2&amp;thid=OIP.qHFjJ2xj7y34I7-aB_FmpAEsDf&amp;mediaurl=http%3a%2f%2facademlib.com%2fimag%2fmanag%2ffras_imperm%2fimage015.jpg&amp;exph=356&amp;expw=478&amp;q=uc+enterprise+risk+management&amp;simid=608016123784267626&amp;selectedIndex=12&amp;ajaxhist=0</a:t>
            </a:r>
          </a:p>
        </p:txBody>
      </p:sp>
      <p:pic>
        <p:nvPicPr>
          <p:cNvPr id="6" name="Picture 5" descr="A screenshot of a cell phone&#10;&#10;Description generated with high confidence">
            <a:extLst>
              <a:ext uri="{FF2B5EF4-FFF2-40B4-BE49-F238E27FC236}">
                <a16:creationId xmlns="" xmlns:a16="http://schemas.microsoft.com/office/drawing/2014/main" id="{C887A779-9E2A-4E1B-8F41-143785F1E8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8628" y="1364566"/>
            <a:ext cx="8060787" cy="4248443"/>
          </a:xfrm>
          <a:prstGeom prst="rect">
            <a:avLst/>
          </a:prstGeom>
        </p:spPr>
      </p:pic>
    </p:spTree>
    <p:extLst>
      <p:ext uri="{BB962C8B-B14F-4D97-AF65-F5344CB8AC3E}">
        <p14:creationId xmlns:p14="http://schemas.microsoft.com/office/powerpoint/2010/main" val="1810897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CD42FF-E809-48DC-BE03-017680D5312A}"/>
              </a:ext>
            </a:extLst>
          </p:cNvPr>
          <p:cNvSpPr>
            <a:spLocks noGrp="1"/>
          </p:cNvSpPr>
          <p:nvPr>
            <p:ph type="title"/>
          </p:nvPr>
        </p:nvSpPr>
        <p:spPr>
          <a:xfrm>
            <a:off x="838200" y="365125"/>
            <a:ext cx="10515600" cy="4379153"/>
          </a:xfrm>
        </p:spPr>
        <p:txBody>
          <a:bodyPr/>
          <a:lstStyle/>
          <a:p>
            <a:pPr algn="ctr"/>
            <a:r>
              <a:rPr lang="en-US" dirty="0"/>
              <a:t>Chapter 6 </a:t>
            </a:r>
            <a:br>
              <a:rPr lang="en-US" dirty="0"/>
            </a:br>
            <a:r>
              <a:rPr lang="en-US" dirty="0"/>
              <a:t>Strategic Risk Management at the LEGO Group: Integrating Strategy and Risk Management </a:t>
            </a:r>
          </a:p>
        </p:txBody>
      </p:sp>
    </p:spTree>
    <p:extLst>
      <p:ext uri="{BB962C8B-B14F-4D97-AF65-F5344CB8AC3E}">
        <p14:creationId xmlns:p14="http://schemas.microsoft.com/office/powerpoint/2010/main" val="3494705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1AB6FE4-A4A4-47E8-B7BB-35E5617A4B55}"/>
              </a:ext>
            </a:extLst>
          </p:cNvPr>
          <p:cNvSpPr>
            <a:spLocks noGrp="1"/>
          </p:cNvSpPr>
          <p:nvPr>
            <p:ph idx="1"/>
          </p:nvPr>
        </p:nvSpPr>
        <p:spPr>
          <a:xfrm>
            <a:off x="371061" y="251791"/>
            <a:ext cx="10982739" cy="6241773"/>
          </a:xfrm>
        </p:spPr>
        <p:txBody>
          <a:bodyPr>
            <a:normAutofit fontScale="92500" lnSpcReduction="10000"/>
          </a:bodyPr>
          <a:lstStyle/>
          <a:p>
            <a:pPr lvl="1"/>
            <a:r>
              <a:rPr lang="en-US" dirty="0"/>
              <a:t>LEGO Strategic Risk Management four step development – pg 95</a:t>
            </a:r>
          </a:p>
          <a:p>
            <a:pPr lvl="2"/>
            <a:r>
              <a:rPr lang="en-US" dirty="0"/>
              <a:t>Enterprise risk management eventual installation of strategic risks</a:t>
            </a:r>
          </a:p>
          <a:p>
            <a:pPr lvl="2"/>
            <a:r>
              <a:rPr lang="en-US" dirty="0"/>
              <a:t>Monte Carlo simulations added in 2008 to understand the financial performance volatility</a:t>
            </a:r>
          </a:p>
          <a:p>
            <a:pPr lvl="3"/>
            <a:r>
              <a:rPr lang="en-US" dirty="0"/>
              <a:t>Eventually integrate into the budgeting and financial reporting processes</a:t>
            </a:r>
          </a:p>
          <a:p>
            <a:pPr lvl="2"/>
            <a:r>
              <a:rPr lang="en-US" dirty="0"/>
              <a:t>Active risk and opportunity planning (AROP) where business projects go through a systematic risk and opportunity processes as part of preparing the business case before final decisions about projects are made</a:t>
            </a:r>
          </a:p>
          <a:p>
            <a:pPr lvl="2"/>
            <a:r>
              <a:rPr lang="en-US" dirty="0"/>
              <a:t>Preparing for uncertainty, where management tries to ensure that long-term strategies are relevant for and resilient to future changes that may very well differ from those planned for</a:t>
            </a:r>
          </a:p>
          <a:p>
            <a:pPr lvl="2"/>
            <a:r>
              <a:rPr lang="en-US" dirty="0"/>
              <a:t>The four steps allow a realistic goal oriented total integration into company wide systems over time</a:t>
            </a:r>
          </a:p>
          <a:p>
            <a:pPr lvl="1"/>
            <a:r>
              <a:rPr lang="en-US" dirty="0"/>
              <a:t>Enterprise Risk Management – Step 1</a:t>
            </a:r>
          </a:p>
          <a:p>
            <a:pPr lvl="2"/>
            <a:r>
              <a:rPr lang="en-US" dirty="0"/>
              <a:t>Initially, risk management was embedded within processes but never incorporated larger strategic risk management thought within them.</a:t>
            </a:r>
          </a:p>
          <a:p>
            <a:pPr lvl="2"/>
            <a:r>
              <a:rPr lang="en-US" dirty="0"/>
              <a:t>The CFO, Hans Laessae, started the program to include in one large umbrella operational risk, employee healthy and safety, information technology security, financial risk, legal risk into one system along with adding the most important global corporate strategic risk</a:t>
            </a:r>
          </a:p>
          <a:p>
            <a:pPr lvl="2"/>
            <a:r>
              <a:rPr lang="en-US" dirty="0"/>
              <a:t>Corporate Executive Board findings </a:t>
            </a:r>
          </a:p>
          <a:p>
            <a:pPr lvl="3"/>
            <a:r>
              <a:rPr lang="en-US" dirty="0"/>
              <a:t>Strategic risk caused 68% of sever market capitalization declines as they have the greatest negative impact on enterprise value</a:t>
            </a:r>
          </a:p>
          <a:p>
            <a:pPr lvl="2"/>
            <a:r>
              <a:rPr lang="en-US" dirty="0"/>
              <a:t>Key components of this step includes an executive with a broad knowledge of the business, it’s core strategies. Further expertise with strong internal and external stakeholder acceptance and full backing of the CEO and board</a:t>
            </a:r>
          </a:p>
          <a:p>
            <a:pPr lvl="2"/>
            <a:endParaRPr lang="en-US" dirty="0"/>
          </a:p>
          <a:p>
            <a:pPr lvl="1"/>
            <a:endParaRPr lang="en-US" dirty="0"/>
          </a:p>
          <a:p>
            <a:pPr lvl="2"/>
            <a:endParaRPr lang="en-US" dirty="0"/>
          </a:p>
        </p:txBody>
      </p:sp>
    </p:spTree>
    <p:extLst>
      <p:ext uri="{BB962C8B-B14F-4D97-AF65-F5344CB8AC3E}">
        <p14:creationId xmlns:p14="http://schemas.microsoft.com/office/powerpoint/2010/main" val="2833910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1AB6FE4-A4A4-47E8-B7BB-35E5617A4B55}"/>
              </a:ext>
            </a:extLst>
          </p:cNvPr>
          <p:cNvSpPr>
            <a:spLocks noGrp="1"/>
          </p:cNvSpPr>
          <p:nvPr>
            <p:ph idx="1"/>
          </p:nvPr>
        </p:nvSpPr>
        <p:spPr>
          <a:xfrm>
            <a:off x="371061" y="251791"/>
            <a:ext cx="10982739" cy="6241773"/>
          </a:xfrm>
        </p:spPr>
        <p:txBody>
          <a:bodyPr>
            <a:normAutofit fontScale="85000" lnSpcReduction="20000"/>
          </a:bodyPr>
          <a:lstStyle/>
          <a:p>
            <a:pPr lvl="1"/>
            <a:r>
              <a:rPr lang="en-US" dirty="0"/>
              <a:t>Monte Carlo Simulation – 3 area integration for ERM at LEGO Group</a:t>
            </a:r>
          </a:p>
          <a:p>
            <a:pPr lvl="2"/>
            <a:r>
              <a:rPr lang="en-US" dirty="0"/>
              <a:t>Budget simulation – business controllers part of process of past historical performance and anticipated knowledge of future performance allowed a broader range of outcomes and eventually lead to a sales volatility recognition for top management</a:t>
            </a:r>
          </a:p>
          <a:p>
            <a:pPr lvl="2"/>
            <a:r>
              <a:rPr lang="en-US" dirty="0"/>
              <a:t>Credit risk portfolio – Used similar approach to gain a deep knowledge of customer stakeholder credit risk</a:t>
            </a:r>
          </a:p>
          <a:p>
            <a:pPr lvl="2"/>
            <a:r>
              <a:rPr lang="en-US" dirty="0"/>
              <a:t>Consolidation of risk exposure – A 3% worst case scenario loss compared to budget calculation to use to define the organizations risk appetite and risk report exposure.</a:t>
            </a:r>
          </a:p>
          <a:p>
            <a:pPr lvl="3"/>
            <a:r>
              <a:rPr lang="en-US" dirty="0"/>
              <a:t>It is important to understand that risk management is not about averages, but about focusing on the loss and what occurs from the loss in terms of financial stability, reputational loss, etc...</a:t>
            </a:r>
          </a:p>
          <a:p>
            <a:pPr lvl="1"/>
            <a:r>
              <a:rPr lang="en-US" dirty="0"/>
              <a:t>Risk Tolerance</a:t>
            </a:r>
          </a:p>
          <a:p>
            <a:pPr lvl="2"/>
            <a:r>
              <a:rPr lang="en-US" dirty="0"/>
              <a:t>Stock values are not a good indicator to use for risk and thus, the amount of earnings a company is likely to loose is the best way to compare risk tolerance. </a:t>
            </a:r>
          </a:p>
          <a:p>
            <a:pPr lvl="2"/>
            <a:r>
              <a:rPr lang="en-US" dirty="0"/>
              <a:t>LEGO Group computes a net earnings at risk (EaR) as a key risk tolerance indicator</a:t>
            </a:r>
          </a:p>
          <a:p>
            <a:pPr lvl="2"/>
            <a:r>
              <a:rPr lang="en-US" dirty="0"/>
              <a:t>The EaR is reviewed by corporate management and the board of directors to finalize their decision on organizational risk tolerance. Currently they use 3% worst-case loss from anticipated net earnings</a:t>
            </a:r>
          </a:p>
          <a:p>
            <a:pPr lvl="1"/>
            <a:r>
              <a:rPr lang="en-US" dirty="0"/>
              <a:t>Active Risk Assessment of Business Projects (AROP)</a:t>
            </a:r>
          </a:p>
          <a:p>
            <a:pPr lvl="2"/>
            <a:r>
              <a:rPr lang="en-US" dirty="0"/>
              <a:t>Business projects as a specific size all must include explicit definitions and methods of handling risks and opportunities within the business plan of the project</a:t>
            </a:r>
          </a:p>
          <a:p>
            <a:pPr lvl="2"/>
            <a:r>
              <a:rPr lang="en-US" dirty="0"/>
              <a:t>Spreadsheet tool to analyze the following for AROP</a:t>
            </a:r>
          </a:p>
          <a:p>
            <a:pPr lvl="3"/>
            <a:r>
              <a:rPr lang="en-US" dirty="0"/>
              <a:t>Identification – look at risks both to the project and from the project</a:t>
            </a:r>
          </a:p>
          <a:p>
            <a:pPr lvl="3"/>
            <a:r>
              <a:rPr lang="en-US" dirty="0"/>
              <a:t>Assessment – define explicit scales and agree what “high” means</a:t>
            </a:r>
          </a:p>
          <a:p>
            <a:pPr lvl="3"/>
            <a:r>
              <a:rPr lang="en-US" dirty="0"/>
              <a:t>Handling – Use of early warning indicators (dashboard approach)</a:t>
            </a:r>
          </a:p>
          <a:p>
            <a:pPr lvl="3"/>
            <a:r>
              <a:rPr lang="en-US" dirty="0"/>
              <a:t>Reassessment – define the net risk exposure</a:t>
            </a:r>
          </a:p>
          <a:p>
            <a:pPr lvl="3"/>
            <a:r>
              <a:rPr lang="en-US" dirty="0"/>
              <a:t>Follow-up – project updated for gate and milestone sessions</a:t>
            </a:r>
          </a:p>
          <a:p>
            <a:pPr lvl="3"/>
            <a:r>
              <a:rPr lang="en-US" dirty="0"/>
              <a:t>Reporting – automated and standardized within the IT system </a:t>
            </a:r>
          </a:p>
          <a:p>
            <a:pPr lvl="3"/>
            <a:endParaRPr lang="en-US" dirty="0"/>
          </a:p>
          <a:p>
            <a:pPr lvl="2"/>
            <a:endParaRPr lang="en-US" dirty="0"/>
          </a:p>
        </p:txBody>
      </p:sp>
    </p:spTree>
    <p:extLst>
      <p:ext uri="{BB962C8B-B14F-4D97-AF65-F5344CB8AC3E}">
        <p14:creationId xmlns:p14="http://schemas.microsoft.com/office/powerpoint/2010/main" val="1292145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1AB6FE4-A4A4-47E8-B7BB-35E5617A4B55}"/>
              </a:ext>
            </a:extLst>
          </p:cNvPr>
          <p:cNvSpPr>
            <a:spLocks noGrp="1"/>
          </p:cNvSpPr>
          <p:nvPr>
            <p:ph idx="1"/>
          </p:nvPr>
        </p:nvSpPr>
        <p:spPr>
          <a:xfrm>
            <a:off x="371061" y="251791"/>
            <a:ext cx="10982739" cy="6241773"/>
          </a:xfrm>
        </p:spPr>
        <p:txBody>
          <a:bodyPr>
            <a:normAutofit/>
          </a:bodyPr>
          <a:lstStyle/>
          <a:p>
            <a:pPr lvl="1"/>
            <a:r>
              <a:rPr lang="en-US" dirty="0"/>
              <a:t>Park, Adapt, Prepare, Act Model (PAPA)</a:t>
            </a:r>
          </a:p>
          <a:p>
            <a:pPr lvl="2"/>
            <a:r>
              <a:rPr lang="en-US" dirty="0"/>
              <a:t>Park – slow things have the low priority of happening are parked for later consideration</a:t>
            </a:r>
          </a:p>
          <a:p>
            <a:pPr lvl="2"/>
            <a:r>
              <a:rPr lang="en-US" dirty="0"/>
              <a:t>Adapt – slow things that will or likely will happen are adopted in trending scenarios</a:t>
            </a:r>
          </a:p>
          <a:p>
            <a:pPr lvl="2"/>
            <a:r>
              <a:rPr lang="en-US" dirty="0"/>
              <a:t>Prepare – low probability of occurring and materialize fast must be inclusive and part of the preparedness plans</a:t>
            </a:r>
          </a:p>
          <a:p>
            <a:pPr lvl="2"/>
            <a:r>
              <a:rPr lang="en-US" dirty="0"/>
              <a:t>Act – high probability and fast moving are needed to be acted on immediately and take top  priority</a:t>
            </a:r>
          </a:p>
          <a:p>
            <a:pPr marL="457200" lvl="1" indent="0">
              <a:buNone/>
            </a:pPr>
            <a:endParaRPr lang="en-US" dirty="0"/>
          </a:p>
        </p:txBody>
      </p:sp>
    </p:spTree>
    <p:extLst>
      <p:ext uri="{BB962C8B-B14F-4D97-AF65-F5344CB8AC3E}">
        <p14:creationId xmlns:p14="http://schemas.microsoft.com/office/powerpoint/2010/main" val="1984236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96C5ABC9-6C61-406D-A54A-CE65F5AE9896}"/>
              </a:ext>
            </a:extLst>
          </p:cNvPr>
          <p:cNvSpPr txBox="1"/>
          <p:nvPr/>
        </p:nvSpPr>
        <p:spPr>
          <a:xfrm>
            <a:off x="993913" y="582591"/>
            <a:ext cx="8945217" cy="461665"/>
          </a:xfrm>
          <a:prstGeom prst="rect">
            <a:avLst/>
          </a:prstGeom>
          <a:noFill/>
        </p:spPr>
        <p:txBody>
          <a:bodyPr wrap="square" rtlCol="0">
            <a:spAutoFit/>
          </a:bodyPr>
          <a:lstStyle/>
          <a:p>
            <a:pPr algn="ctr"/>
            <a:r>
              <a:rPr lang="en-US" sz="2400" b="1" i="1" dirty="0"/>
              <a:t>LEGO Group Strategy for Ethics, Risk, and Sustainability</a:t>
            </a:r>
          </a:p>
        </p:txBody>
      </p:sp>
      <p:sp>
        <p:nvSpPr>
          <p:cNvPr id="5" name="TextBox 4">
            <a:extLst>
              <a:ext uri="{FF2B5EF4-FFF2-40B4-BE49-F238E27FC236}">
                <a16:creationId xmlns="" xmlns:a16="http://schemas.microsoft.com/office/drawing/2014/main" id="{925DFA28-A08E-4942-8C53-CD1CE0150CD9}"/>
              </a:ext>
            </a:extLst>
          </p:cNvPr>
          <p:cNvSpPr txBox="1"/>
          <p:nvPr/>
        </p:nvSpPr>
        <p:spPr>
          <a:xfrm>
            <a:off x="1285461" y="5627709"/>
            <a:ext cx="9090991" cy="46166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https://www.bing.com/videos/search?q=Lego+group+risk+management&amp;&amp;view=detail&amp;mid=93747D44CA3F3A9C4CF193747D44CA3F3A9C4CF1&amp;FORM=VRDGAR</a:t>
            </a:r>
          </a:p>
        </p:txBody>
      </p:sp>
      <p:pic>
        <p:nvPicPr>
          <p:cNvPr id="6" name="Online Media 1">
            <a:hlinkClick r:id="" action="ppaction://media"/>
            <a:extLst>
              <a:ext uri="{FF2B5EF4-FFF2-40B4-BE49-F238E27FC236}">
                <a16:creationId xmlns="" xmlns:a16="http://schemas.microsoft.com/office/drawing/2014/main" id="{47FEE25C-D2F4-4ACF-8D91-F574EDF4041A}"/>
              </a:ext>
            </a:extLst>
          </p:cNvPr>
          <p:cNvPicPr>
            <a:picLocks noGrp="1" noRot="1" noChangeAspect="1"/>
          </p:cNvPicPr>
          <p:nvPr>
            <p:ph idx="1"/>
            <a:videoFile r:link="rId1"/>
          </p:nvPr>
        </p:nvPicPr>
        <p:blipFill>
          <a:blip r:embed="rId3"/>
          <a:stretch>
            <a:fillRect/>
          </a:stretch>
        </p:blipFill>
        <p:spPr>
          <a:xfrm>
            <a:off x="2902226" y="1230291"/>
            <a:ext cx="5367130" cy="4025348"/>
          </a:xfrm>
          <a:prstGeom prst="rect">
            <a:avLst/>
          </a:prstGeom>
        </p:spPr>
      </p:pic>
    </p:spTree>
    <p:extLst>
      <p:ext uri="{BB962C8B-B14F-4D97-AF65-F5344CB8AC3E}">
        <p14:creationId xmlns:p14="http://schemas.microsoft.com/office/powerpoint/2010/main" val="698784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96C5ABC9-6C61-406D-A54A-CE65F5AE9896}"/>
              </a:ext>
            </a:extLst>
          </p:cNvPr>
          <p:cNvSpPr txBox="1"/>
          <p:nvPr/>
        </p:nvSpPr>
        <p:spPr>
          <a:xfrm>
            <a:off x="1623391" y="141231"/>
            <a:ext cx="8945217" cy="461665"/>
          </a:xfrm>
          <a:prstGeom prst="rect">
            <a:avLst/>
          </a:prstGeom>
          <a:noFill/>
        </p:spPr>
        <p:txBody>
          <a:bodyPr wrap="square" rtlCol="0">
            <a:spAutoFit/>
          </a:bodyPr>
          <a:lstStyle/>
          <a:p>
            <a:pPr algn="ctr"/>
            <a:r>
              <a:rPr lang="en-US" sz="2400" b="1" i="1" dirty="0"/>
              <a:t>Monte Carlo Simulation Example</a:t>
            </a:r>
          </a:p>
        </p:txBody>
      </p:sp>
      <p:sp>
        <p:nvSpPr>
          <p:cNvPr id="5" name="TextBox 4">
            <a:extLst>
              <a:ext uri="{FF2B5EF4-FFF2-40B4-BE49-F238E27FC236}">
                <a16:creationId xmlns="" xmlns:a16="http://schemas.microsoft.com/office/drawing/2014/main" id="{925DFA28-A08E-4942-8C53-CD1CE0150CD9}"/>
              </a:ext>
            </a:extLst>
          </p:cNvPr>
          <p:cNvSpPr txBox="1"/>
          <p:nvPr/>
        </p:nvSpPr>
        <p:spPr>
          <a:xfrm>
            <a:off x="1351722" y="5885772"/>
            <a:ext cx="9090991"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https://www.bing.com/images/search?view=detailV2&amp;ccid=9fjIM%2fAx&amp;id=8FD9A26BD195E8D4B2404F266B040A2C99824C7C&amp;thid=OIP.9fjIM_Ax_OpRZl_S8qmt9gEsDn&amp;mediaurl=http%3a%2f%2fcdn.vertex42.com%2fExcelTemplates%2fImages%2fmonte-carlo-simulation-template-for-excel.png&amp;exph=544&amp;expw=704&amp;q=monte+carlo+simulation+examples&amp;simid=608054847172709343&amp;selectedIndex=2&amp;ajaxhist=0</a:t>
            </a:r>
          </a:p>
        </p:txBody>
      </p:sp>
      <p:pic>
        <p:nvPicPr>
          <p:cNvPr id="7" name="Picture 6" descr="A screenshot of a cell phone&#10;&#10;Description generated with very high confidence">
            <a:extLst>
              <a:ext uri="{FF2B5EF4-FFF2-40B4-BE49-F238E27FC236}">
                <a16:creationId xmlns="" xmlns:a16="http://schemas.microsoft.com/office/drawing/2014/main" id="{9417423A-5182-444A-8AA5-8EBC343D60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602896"/>
            <a:ext cx="6493565" cy="5017755"/>
          </a:xfrm>
          <a:prstGeom prst="rect">
            <a:avLst/>
          </a:prstGeom>
        </p:spPr>
      </p:pic>
    </p:spTree>
    <p:extLst>
      <p:ext uri="{BB962C8B-B14F-4D97-AF65-F5344CB8AC3E}">
        <p14:creationId xmlns:p14="http://schemas.microsoft.com/office/powerpoint/2010/main" val="2056934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56260AD8-5AB1-499F-9B64-D911E15CB927}"/>
              </a:ext>
            </a:extLst>
          </p:cNvPr>
          <p:cNvSpPr txBox="1"/>
          <p:nvPr/>
        </p:nvSpPr>
        <p:spPr>
          <a:xfrm>
            <a:off x="1020418" y="793852"/>
            <a:ext cx="8945217" cy="461665"/>
          </a:xfrm>
          <a:prstGeom prst="rect">
            <a:avLst/>
          </a:prstGeom>
          <a:noFill/>
        </p:spPr>
        <p:txBody>
          <a:bodyPr wrap="square" rtlCol="0">
            <a:spAutoFit/>
          </a:bodyPr>
          <a:lstStyle/>
          <a:p>
            <a:pPr algn="ctr"/>
            <a:r>
              <a:rPr lang="en-US" sz="2400" b="1" i="1" dirty="0"/>
              <a:t>Monte Carlo Basics</a:t>
            </a:r>
          </a:p>
        </p:txBody>
      </p:sp>
      <p:sp>
        <p:nvSpPr>
          <p:cNvPr id="6" name="TextBox 5">
            <a:extLst>
              <a:ext uri="{FF2B5EF4-FFF2-40B4-BE49-F238E27FC236}">
                <a16:creationId xmlns="" xmlns:a16="http://schemas.microsoft.com/office/drawing/2014/main" id="{3FB33960-758E-4B59-914E-97182CA7D094}"/>
              </a:ext>
            </a:extLst>
          </p:cNvPr>
          <p:cNvSpPr txBox="1"/>
          <p:nvPr/>
        </p:nvSpPr>
        <p:spPr>
          <a:xfrm>
            <a:off x="1219199" y="5858541"/>
            <a:ext cx="9090991" cy="461665"/>
          </a:xfrm>
          <a:prstGeom prst="rect">
            <a:avLst/>
          </a:prstGeom>
          <a:noFill/>
        </p:spPr>
        <p:txBody>
          <a:bodyPr wrap="square" rtlCol="0">
            <a:spAutoFit/>
          </a:bodyPr>
          <a:lstStyle/>
          <a:p>
            <a:r>
              <a:rPr lang="en-US" sz="1200">
                <a:latin typeface="Times New Roman" panose="02020603050405020304" pitchFamily="18" charset="0"/>
                <a:cs typeface="Times New Roman" panose="02020603050405020304" pitchFamily="18" charset="0"/>
              </a:rPr>
              <a:t>https://www.bing.com/videos/search?q=monte+carlo+erm+explanation&amp;&amp;view=detail&amp;mid=B101142464193B02E9E3B101142464193B02E9E3&amp;FORM=VRDGAR</a:t>
            </a:r>
            <a:endParaRPr lang="en-US" sz="1200" dirty="0">
              <a:latin typeface="Times New Roman" panose="02020603050405020304" pitchFamily="18" charset="0"/>
              <a:cs typeface="Times New Roman" panose="02020603050405020304" pitchFamily="18" charset="0"/>
            </a:endParaRPr>
          </a:p>
        </p:txBody>
      </p:sp>
      <p:pic>
        <p:nvPicPr>
          <p:cNvPr id="7" name="Online Media 6">
            <a:hlinkClick r:id="" action="ppaction://media"/>
            <a:extLst>
              <a:ext uri="{FF2B5EF4-FFF2-40B4-BE49-F238E27FC236}">
                <a16:creationId xmlns="" xmlns:a16="http://schemas.microsoft.com/office/drawing/2014/main" id="{35224110-85DE-4B5A-9E5D-9804462D3F85}"/>
              </a:ext>
            </a:extLst>
          </p:cNvPr>
          <p:cNvPicPr>
            <a:picLocks noGrp="1" noRot="1" noChangeAspect="1"/>
          </p:cNvPicPr>
          <p:nvPr>
            <p:ph idx="1"/>
            <a:videoFile r:link="rId1"/>
          </p:nvPr>
        </p:nvPicPr>
        <p:blipFill>
          <a:blip r:embed="rId3"/>
          <a:stretch>
            <a:fillRect/>
          </a:stretch>
        </p:blipFill>
        <p:spPr>
          <a:xfrm>
            <a:off x="3182731" y="1511576"/>
            <a:ext cx="5113130" cy="3834847"/>
          </a:xfrm>
          <a:prstGeom prst="rect">
            <a:avLst/>
          </a:prstGeom>
        </p:spPr>
      </p:pic>
    </p:spTree>
    <p:extLst>
      <p:ext uri="{BB962C8B-B14F-4D97-AF65-F5344CB8AC3E}">
        <p14:creationId xmlns:p14="http://schemas.microsoft.com/office/powerpoint/2010/main" val="2410336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2CD42FF-E809-48DC-BE03-017680D5312A}"/>
              </a:ext>
            </a:extLst>
          </p:cNvPr>
          <p:cNvSpPr>
            <a:spLocks noGrp="1"/>
          </p:cNvSpPr>
          <p:nvPr>
            <p:ph type="title"/>
          </p:nvPr>
        </p:nvSpPr>
        <p:spPr>
          <a:xfrm>
            <a:off x="838200" y="365125"/>
            <a:ext cx="10515600" cy="4379153"/>
          </a:xfrm>
        </p:spPr>
        <p:txBody>
          <a:bodyPr/>
          <a:lstStyle/>
          <a:p>
            <a:pPr algn="ctr"/>
            <a:r>
              <a:rPr lang="en-US" dirty="0"/>
              <a:t>Chapter 7 </a:t>
            </a:r>
            <a:br>
              <a:rPr lang="en-US" dirty="0"/>
            </a:br>
            <a:r>
              <a:rPr lang="en-US" dirty="0"/>
              <a:t>Turning the Organizational Pyramid Upside Down: Ten Years of Evolution in enterprise Risk Management at United Grain Growers </a:t>
            </a:r>
          </a:p>
        </p:txBody>
      </p:sp>
    </p:spTree>
    <p:extLst>
      <p:ext uri="{BB962C8B-B14F-4D97-AF65-F5344CB8AC3E}">
        <p14:creationId xmlns:p14="http://schemas.microsoft.com/office/powerpoint/2010/main" val="3518451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1AB6FE4-A4A4-47E8-B7BB-35E5617A4B55}"/>
              </a:ext>
            </a:extLst>
          </p:cNvPr>
          <p:cNvSpPr>
            <a:spLocks noGrp="1"/>
          </p:cNvSpPr>
          <p:nvPr>
            <p:ph idx="1"/>
          </p:nvPr>
        </p:nvSpPr>
        <p:spPr>
          <a:xfrm>
            <a:off x="371061" y="251791"/>
            <a:ext cx="10982739" cy="6241773"/>
          </a:xfrm>
        </p:spPr>
        <p:txBody>
          <a:bodyPr>
            <a:normAutofit/>
          </a:bodyPr>
          <a:lstStyle/>
          <a:p>
            <a:pPr lvl="1"/>
            <a:r>
              <a:rPr lang="en-US" dirty="0"/>
              <a:t>United Grain Growers – ERM pioneers – pg 107-110</a:t>
            </a:r>
          </a:p>
          <a:p>
            <a:pPr lvl="2"/>
            <a:r>
              <a:rPr lang="en-US" dirty="0"/>
              <a:t>Started risk financing program </a:t>
            </a:r>
          </a:p>
          <a:p>
            <a:pPr lvl="2"/>
            <a:r>
              <a:rPr lang="en-US" dirty="0"/>
              <a:t>Harvard case study and CFO magazine hailed program as “deal of the decade”</a:t>
            </a:r>
          </a:p>
          <a:p>
            <a:pPr lvl="2"/>
            <a:r>
              <a:rPr lang="en-US" dirty="0"/>
              <a:t>CEO 2 strategic objectives </a:t>
            </a:r>
          </a:p>
          <a:p>
            <a:pPr lvl="3"/>
            <a:r>
              <a:rPr lang="en-US" dirty="0"/>
              <a:t>Razor sharp focus on improving financial performance of the company</a:t>
            </a:r>
          </a:p>
          <a:p>
            <a:pPr lvl="3"/>
            <a:r>
              <a:rPr lang="en-US" dirty="0"/>
              <a:t>Financial performance improved to attract long-term shareholders</a:t>
            </a:r>
          </a:p>
          <a:p>
            <a:pPr lvl="2"/>
            <a:r>
              <a:rPr lang="en-US" dirty="0"/>
              <a:t>Risk management had been a major component ingrained in the company since the 1970’s</a:t>
            </a:r>
          </a:p>
          <a:p>
            <a:pPr lvl="2"/>
            <a:r>
              <a:rPr lang="en-US" dirty="0"/>
              <a:t>Mature organization entrenched in bureaucratic business model </a:t>
            </a:r>
          </a:p>
          <a:p>
            <a:pPr lvl="1"/>
            <a:r>
              <a:rPr lang="en-US" dirty="0"/>
              <a:t>Grain business risk background – pg 109-110</a:t>
            </a:r>
          </a:p>
          <a:p>
            <a:pPr lvl="2"/>
            <a:r>
              <a:rPr lang="en-US" dirty="0"/>
              <a:t>Capital intensive </a:t>
            </a:r>
          </a:p>
          <a:p>
            <a:pPr lvl="2"/>
            <a:r>
              <a:rPr lang="en-US" dirty="0"/>
              <a:t>Supply and commodity risks are high due to exchange rates and variable crop yields</a:t>
            </a:r>
          </a:p>
          <a:p>
            <a:pPr lvl="2"/>
            <a:r>
              <a:rPr lang="en-US" dirty="0"/>
              <a:t>Regulatory and trade risks </a:t>
            </a:r>
          </a:p>
          <a:p>
            <a:pPr lvl="2"/>
            <a:r>
              <a:rPr lang="en-US" dirty="0"/>
              <a:t>Weather</a:t>
            </a:r>
          </a:p>
          <a:p>
            <a:pPr lvl="2"/>
            <a:r>
              <a:rPr lang="en-US" dirty="0"/>
              <a:t>Overall grain production volume risk were the main drivers of revenues and profits</a:t>
            </a:r>
          </a:p>
          <a:p>
            <a:pPr lvl="2"/>
            <a:r>
              <a:rPr lang="en-US" dirty="0"/>
              <a:t>Rising costs of infrastructure causing upward pressure on working capital requirements</a:t>
            </a:r>
          </a:p>
          <a:p>
            <a:pPr lvl="1"/>
            <a:r>
              <a:rPr lang="en-US" dirty="0"/>
              <a:t>UGC Cost of Risk – pg 110</a:t>
            </a:r>
          </a:p>
          <a:p>
            <a:pPr lvl="2"/>
            <a:r>
              <a:rPr lang="en-US" dirty="0"/>
              <a:t>Cost of risk = net risk retention costs + risk transfer costs + risk-related administration overhead</a:t>
            </a:r>
          </a:p>
          <a:p>
            <a:pPr lvl="1"/>
            <a:endParaRPr lang="en-US" dirty="0"/>
          </a:p>
          <a:p>
            <a:pPr lvl="2"/>
            <a:endParaRPr lang="en-US" dirty="0"/>
          </a:p>
        </p:txBody>
      </p:sp>
    </p:spTree>
    <p:extLst>
      <p:ext uri="{BB962C8B-B14F-4D97-AF65-F5344CB8AC3E}">
        <p14:creationId xmlns:p14="http://schemas.microsoft.com/office/powerpoint/2010/main" val="1598888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 xmlns:a16="http://schemas.microsoft.com/office/drawing/2014/main" id="{A436E323-BBE2-432B-9064-C7EA061BBE25}"/>
              </a:ext>
            </a:extLst>
          </p:cNvPr>
          <p:cNvSpPr>
            <a:spLocks noGrp="1"/>
          </p:cNvSpPr>
          <p:nvPr>
            <p:ph idx="1"/>
          </p:nvPr>
        </p:nvSpPr>
        <p:spPr>
          <a:xfrm>
            <a:off x="838200" y="344557"/>
            <a:ext cx="10515600" cy="5832406"/>
          </a:xfrm>
        </p:spPr>
        <p:txBody>
          <a:bodyPr/>
          <a:lstStyle/>
          <a:p>
            <a:r>
              <a:rPr lang="en-US" dirty="0"/>
              <a:t>ERM Credit Financing Outcomes – pg 113</a:t>
            </a:r>
          </a:p>
          <a:p>
            <a:pPr lvl="1"/>
            <a:r>
              <a:rPr lang="en-US" dirty="0"/>
              <a:t> Applied ERM to new business product financing</a:t>
            </a:r>
          </a:p>
          <a:p>
            <a:pPr lvl="1"/>
            <a:r>
              <a:rPr lang="en-US" dirty="0"/>
              <a:t>Opened up extended credit for farmer customers</a:t>
            </a:r>
          </a:p>
          <a:p>
            <a:pPr lvl="1"/>
            <a:r>
              <a:rPr lang="en-US" dirty="0"/>
              <a:t>Strategic alliance between UCG and Scotiabank</a:t>
            </a:r>
          </a:p>
          <a:p>
            <a:pPr lvl="1"/>
            <a:r>
              <a:rPr lang="en-US" dirty="0"/>
              <a:t>Results amounted to freeing up $200M in Free Cashflows</a:t>
            </a:r>
          </a:p>
          <a:p>
            <a:pPr lvl="1"/>
            <a:r>
              <a:rPr lang="en-US" dirty="0"/>
              <a:t>Moved success to the livestock division also</a:t>
            </a:r>
          </a:p>
          <a:p>
            <a:pPr lvl="1"/>
            <a:r>
              <a:rPr lang="en-US" dirty="0"/>
              <a:t>All reliant on the quantitative intelligence that provided a high degree of accuracy to achieve return targets without excessive risk </a:t>
            </a:r>
          </a:p>
          <a:p>
            <a:r>
              <a:rPr lang="en-US" dirty="0"/>
              <a:t>Agricore United – pg 115</a:t>
            </a:r>
          </a:p>
          <a:p>
            <a:pPr lvl="1"/>
            <a:r>
              <a:rPr lang="en-US" dirty="0"/>
              <a:t>Application of enterprise wide risk management to outside internal products and into mergers and acquisitions</a:t>
            </a:r>
          </a:p>
          <a:p>
            <a:pPr lvl="1"/>
            <a:r>
              <a:rPr lang="en-US" dirty="0"/>
              <a:t>Ability of the ERM program to gain further access to receivables would have led to up to $300M in free cash flows and reduced financing from their balance sheet</a:t>
            </a:r>
          </a:p>
          <a:p>
            <a:pPr lvl="1"/>
            <a:endParaRPr lang="en-US" dirty="0"/>
          </a:p>
        </p:txBody>
      </p:sp>
    </p:spTree>
    <p:extLst>
      <p:ext uri="{BB962C8B-B14F-4D97-AF65-F5344CB8AC3E}">
        <p14:creationId xmlns:p14="http://schemas.microsoft.com/office/powerpoint/2010/main" val="643914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96C5ABC9-6C61-406D-A54A-CE65F5AE9896}"/>
              </a:ext>
            </a:extLst>
          </p:cNvPr>
          <p:cNvSpPr txBox="1"/>
          <p:nvPr/>
        </p:nvSpPr>
        <p:spPr>
          <a:xfrm>
            <a:off x="1623391" y="141231"/>
            <a:ext cx="8945217" cy="461665"/>
          </a:xfrm>
          <a:prstGeom prst="rect">
            <a:avLst/>
          </a:prstGeom>
          <a:noFill/>
        </p:spPr>
        <p:txBody>
          <a:bodyPr wrap="square" rtlCol="0">
            <a:spAutoFit/>
          </a:bodyPr>
          <a:lstStyle/>
          <a:p>
            <a:pPr algn="ctr"/>
            <a:r>
              <a:rPr lang="en-US" sz="2400" b="1" i="1" dirty="0"/>
              <a:t>UGG Risk Severity Scale</a:t>
            </a:r>
          </a:p>
        </p:txBody>
      </p:sp>
      <p:sp>
        <p:nvSpPr>
          <p:cNvPr id="5" name="TextBox 4">
            <a:extLst>
              <a:ext uri="{FF2B5EF4-FFF2-40B4-BE49-F238E27FC236}">
                <a16:creationId xmlns="" xmlns:a16="http://schemas.microsoft.com/office/drawing/2014/main" id="{925DFA28-A08E-4942-8C53-CD1CE0150CD9}"/>
              </a:ext>
            </a:extLst>
          </p:cNvPr>
          <p:cNvSpPr txBox="1"/>
          <p:nvPr/>
        </p:nvSpPr>
        <p:spPr>
          <a:xfrm>
            <a:off x="463826" y="5885772"/>
            <a:ext cx="11158331"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https://www.bing.com/images/search?view=detailV2&amp;ccid=aFbM9933&amp;id=97E329DF54A53310C2EB632E2B09E071D3DEA2B9&amp;thid=OIP.aFbM99332bwGE3FVSJ7njgEgDY&amp;mediaurl=https%3a%2f%2fimage.slidesharecdn.com%2funitedgraingrowers-120324015006-phpapp02%2f95%2funited-grain-growers-26-728.jpg%3fcb%3d1332553872&amp;exph=546&amp;expw=728&amp;q=united+grain+growers+enterprise+risk+management+system&amp;simid=608052334629291177&amp;selectedIndex=7&amp;ajaxhist=0</a:t>
            </a:r>
          </a:p>
        </p:txBody>
      </p:sp>
      <p:pic>
        <p:nvPicPr>
          <p:cNvPr id="3" name="Picture 2" descr="A screenshot of a cell phone&#10;&#10;Description generated with very high confidence">
            <a:extLst>
              <a:ext uri="{FF2B5EF4-FFF2-40B4-BE49-F238E27FC236}">
                <a16:creationId xmlns="" xmlns:a16="http://schemas.microsoft.com/office/drawing/2014/main" id="{400A137B-D1B8-4B93-B05D-97E50D3D8E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0117" y="644009"/>
            <a:ext cx="6934200" cy="5200650"/>
          </a:xfrm>
          <a:prstGeom prst="rect">
            <a:avLst/>
          </a:prstGeom>
        </p:spPr>
      </p:pic>
    </p:spTree>
    <p:extLst>
      <p:ext uri="{BB962C8B-B14F-4D97-AF65-F5344CB8AC3E}">
        <p14:creationId xmlns:p14="http://schemas.microsoft.com/office/powerpoint/2010/main" val="707896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96C5ABC9-6C61-406D-A54A-CE65F5AE9896}"/>
              </a:ext>
            </a:extLst>
          </p:cNvPr>
          <p:cNvSpPr txBox="1"/>
          <p:nvPr/>
        </p:nvSpPr>
        <p:spPr>
          <a:xfrm>
            <a:off x="1623391" y="141231"/>
            <a:ext cx="8945217" cy="461665"/>
          </a:xfrm>
          <a:prstGeom prst="rect">
            <a:avLst/>
          </a:prstGeom>
          <a:noFill/>
        </p:spPr>
        <p:txBody>
          <a:bodyPr wrap="square" rtlCol="0">
            <a:spAutoFit/>
          </a:bodyPr>
          <a:lstStyle/>
          <a:p>
            <a:pPr algn="ctr"/>
            <a:r>
              <a:rPr lang="en-US" sz="2400" b="1" i="1" dirty="0"/>
              <a:t>Value of Risk</a:t>
            </a:r>
          </a:p>
        </p:txBody>
      </p:sp>
      <p:sp>
        <p:nvSpPr>
          <p:cNvPr id="5" name="TextBox 4">
            <a:extLst>
              <a:ext uri="{FF2B5EF4-FFF2-40B4-BE49-F238E27FC236}">
                <a16:creationId xmlns="" xmlns:a16="http://schemas.microsoft.com/office/drawing/2014/main" id="{925DFA28-A08E-4942-8C53-CD1CE0150CD9}"/>
              </a:ext>
            </a:extLst>
          </p:cNvPr>
          <p:cNvSpPr txBox="1"/>
          <p:nvPr/>
        </p:nvSpPr>
        <p:spPr>
          <a:xfrm>
            <a:off x="463826" y="5885772"/>
            <a:ext cx="11158331"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https://www.bing.com/images/search?view=detailV2&amp;ccid=mBvXiNkK&amp;id=97E329DF54A53310C2EB2FB76526A7F86FC451AB&amp;thid=OIP.mBvXiNkKKV4bN8aRryEMogEgDY&amp;mediaurl=https%3a%2f%2fimage.slidesharecdn.com%2funitedgraingrowers-120324015006-phpapp02%2f95%2funited-grain-growers-25-638.jpg%3fcb%3d1506690749&amp;exph=479&amp;expw=638&amp;q=united+grain+growers+enterprise+risk+management+system&amp;simid=607988258024522114&amp;selectedIndex=5&amp;ajaxhist=0</a:t>
            </a:r>
          </a:p>
        </p:txBody>
      </p:sp>
      <p:pic>
        <p:nvPicPr>
          <p:cNvPr id="6" name="Picture 5" descr="A screenshot of a cell phone&#10;&#10;Description generated with very high confidence">
            <a:extLst>
              <a:ext uri="{FF2B5EF4-FFF2-40B4-BE49-F238E27FC236}">
                <a16:creationId xmlns="" xmlns:a16="http://schemas.microsoft.com/office/drawing/2014/main" id="{2156157B-70DE-41A9-B71A-7675C94F52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7525" y="1147762"/>
            <a:ext cx="6076950" cy="4562475"/>
          </a:xfrm>
          <a:prstGeom prst="rect">
            <a:avLst/>
          </a:prstGeom>
        </p:spPr>
      </p:pic>
    </p:spTree>
    <p:extLst>
      <p:ext uri="{BB962C8B-B14F-4D97-AF65-F5344CB8AC3E}">
        <p14:creationId xmlns:p14="http://schemas.microsoft.com/office/powerpoint/2010/main" val="4992895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1281</TotalTime>
  <Words>1426</Words>
  <Application>Microsoft Office PowerPoint</Application>
  <PresentationFormat>Widescreen</PresentationFormat>
  <Paragraphs>127</Paragraphs>
  <Slides>19</Slides>
  <Notes>0</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Office Theme</vt:lpstr>
      <vt:lpstr>Module 1  ERM in Universities, at LEGO Group, and United Grain Growers</vt:lpstr>
      <vt:lpstr>Chapter 5  ERM in Practice at the University of California Health System </vt:lpstr>
      <vt:lpstr>PowerPoint Presentation</vt:lpstr>
      <vt:lpstr>PowerPoint Presentation</vt:lpstr>
      <vt:lpstr>PowerPoint Presentation</vt:lpstr>
      <vt:lpstr>PowerPoint Presentation</vt:lpstr>
      <vt:lpstr>PowerPoint Presentation</vt:lpstr>
      <vt:lpstr>Chapter 6  Strategic Risk Management at the LEGO Group: Integrating Strategy and Risk Management </vt:lpstr>
      <vt:lpstr>PowerPoint Presentation</vt:lpstr>
      <vt:lpstr>PowerPoint Presentation</vt:lpstr>
      <vt:lpstr>PowerPoint Presentation</vt:lpstr>
      <vt:lpstr>PowerPoint Presentation</vt:lpstr>
      <vt:lpstr>PowerPoint Presentation</vt:lpstr>
      <vt:lpstr>PowerPoint Presentation</vt:lpstr>
      <vt:lpstr>Chapter 7  Turning the Organizational Pyramid Upside Down: Ten Years of Evolution in enterprise Risk Management at United Grain Growers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Rina Coronel</dc:creator>
  <cp:lastModifiedBy>Jay Almousa</cp:lastModifiedBy>
  <cp:revision>33</cp:revision>
  <dcterms:created xsi:type="dcterms:W3CDTF">2017-12-03T18:41:40Z</dcterms:created>
  <dcterms:modified xsi:type="dcterms:W3CDTF">2019-05-26T00:27:52Z</dcterms:modified>
</cp:coreProperties>
</file>